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  <p:sldId id="267" r:id="rId1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72D0-1194-42F0-83BA-61C220D76DEE}" type="datetimeFigureOut">
              <a:rPr lang="es-ES" smtClean="0"/>
              <a:t>11/09/2020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1CA4-4C5B-4346-BB51-B39006F84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7892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72D0-1194-42F0-83BA-61C220D76DEE}" type="datetimeFigureOut">
              <a:rPr lang="es-ES" smtClean="0"/>
              <a:t>11/09/2020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1CA4-4C5B-4346-BB51-B39006F84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8258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72D0-1194-42F0-83BA-61C220D76DEE}" type="datetimeFigureOut">
              <a:rPr lang="es-ES" smtClean="0"/>
              <a:t>11/09/2020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1CA4-4C5B-4346-BB51-B39006F84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7328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72D0-1194-42F0-83BA-61C220D76DEE}" type="datetimeFigureOut">
              <a:rPr lang="es-ES" smtClean="0"/>
              <a:t>11/09/2020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1CA4-4C5B-4346-BB51-B39006F84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034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72D0-1194-42F0-83BA-61C220D76DEE}" type="datetimeFigureOut">
              <a:rPr lang="es-ES" smtClean="0"/>
              <a:t>11/09/2020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1CA4-4C5B-4346-BB51-B39006F84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0324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72D0-1194-42F0-83BA-61C220D76DEE}" type="datetimeFigureOut">
              <a:rPr lang="es-ES" smtClean="0"/>
              <a:t>11/09/2020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1CA4-4C5B-4346-BB51-B39006F84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7950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72D0-1194-42F0-83BA-61C220D76DEE}" type="datetimeFigureOut">
              <a:rPr lang="es-ES" smtClean="0"/>
              <a:t>11/09/2020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1CA4-4C5B-4346-BB51-B39006F84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9916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72D0-1194-42F0-83BA-61C220D76DEE}" type="datetimeFigureOut">
              <a:rPr lang="es-ES" smtClean="0"/>
              <a:t>11/09/2020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1CA4-4C5B-4346-BB51-B39006F84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2984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72D0-1194-42F0-83BA-61C220D76DEE}" type="datetimeFigureOut">
              <a:rPr lang="es-ES" smtClean="0"/>
              <a:t>11/09/2020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1CA4-4C5B-4346-BB51-B39006F84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2104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72D0-1194-42F0-83BA-61C220D76DEE}" type="datetimeFigureOut">
              <a:rPr lang="es-ES" smtClean="0"/>
              <a:t>11/09/2020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1CA4-4C5B-4346-BB51-B39006F84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7872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72D0-1194-42F0-83BA-61C220D76DEE}" type="datetimeFigureOut">
              <a:rPr lang="es-ES" smtClean="0"/>
              <a:t>11/09/2020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1CA4-4C5B-4346-BB51-B39006F84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6787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372D0-1194-42F0-83BA-61C220D76DEE}" type="datetimeFigureOut">
              <a:rPr lang="es-ES" smtClean="0"/>
              <a:t>11/09/2020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21CA4-4C5B-4346-BB51-B39006F84F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4763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METODOLOGÍA DE LA PROGRAMACIÓN</a:t>
            </a:r>
            <a:endParaRPr lang="es-ES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1096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“DON” + ”MEMO” = “DON MEMO” || ”A” = “a”</a:t>
            </a:r>
          </a:p>
          <a:p>
            <a:r>
              <a:rPr lang="es-MX" dirty="0"/>
              <a:t>“DONMEMO”=“DON MEMO”||”A”=“a”</a:t>
            </a:r>
          </a:p>
          <a:p>
            <a:r>
              <a:rPr lang="es-MX" dirty="0"/>
              <a:t>F||”A”=“a”</a:t>
            </a:r>
          </a:p>
          <a:p>
            <a:r>
              <a:rPr lang="es-MX" dirty="0"/>
              <a:t>F||F</a:t>
            </a:r>
          </a:p>
          <a:p>
            <a:r>
              <a:rPr lang="es-MX" dirty="0"/>
              <a:t>F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28869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“LUIS”+”2”=“QUIERE”+”OTRO”+”EJERCICIO”</a:t>
            </a:r>
          </a:p>
          <a:p>
            <a:r>
              <a:rPr lang="es-MX" dirty="0"/>
              <a:t>“LUIS2”=“QUIEREOTROEJERCICIO”</a:t>
            </a:r>
          </a:p>
          <a:p>
            <a:r>
              <a:rPr lang="es-MX" dirty="0"/>
              <a:t>FALSO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60465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00BB1E-1880-4A90-86FE-3FE1F0034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(F)!=T</a:t>
            </a:r>
            <a:br>
              <a:rPr lang="es-MX" dirty="0"/>
            </a:br>
            <a:r>
              <a:rPr lang="es-MX" dirty="0"/>
              <a:t>(T)!=F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98805D-A556-4C26-826C-993407DCF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2+3=(5)!</a:t>
            </a:r>
          </a:p>
          <a:p>
            <a:pPr marL="0" indent="0">
              <a:buNone/>
            </a:pPr>
            <a:r>
              <a:rPr lang="es-MX" dirty="0"/>
              <a:t>5=(5)!</a:t>
            </a:r>
          </a:p>
          <a:p>
            <a:pPr marL="0" indent="0">
              <a:buNone/>
            </a:pPr>
            <a:r>
              <a:rPr lang="es-MX" dirty="0"/>
              <a:t>ERROR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50904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Tablas de verdad de los operadores lógicos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dirty="0"/>
              <a:t>El Resultado de las operaciones lógicas está determinado por las tablas de verdad correspondientes a cada una de ellas:</a:t>
            </a:r>
          </a:p>
          <a:p>
            <a:pPr marL="0" indent="0" algn="just">
              <a:buNone/>
            </a:pPr>
            <a:r>
              <a:rPr lang="es-MX" dirty="0"/>
              <a:t>OPERADOR NO (NOT):</a:t>
            </a:r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r>
              <a:rPr lang="es-MX" dirty="0"/>
              <a:t>OPERADOR Y (AND):</a:t>
            </a:r>
            <a:endParaRPr lang="es-ES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811179"/>
              </p:ext>
            </p:extLst>
          </p:nvPr>
        </p:nvGraphicFramePr>
        <p:xfrm>
          <a:off x="4263980" y="2728769"/>
          <a:ext cx="319682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8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8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6883"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A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(A)!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883"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F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V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883"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V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F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377060"/>
              </p:ext>
            </p:extLst>
          </p:nvPr>
        </p:nvGraphicFramePr>
        <p:xfrm>
          <a:off x="4263980" y="4317713"/>
          <a:ext cx="3196824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5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5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5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6883"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A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B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A&amp;&amp;B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883"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F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F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F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883"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F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V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F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883"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V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F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F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883"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V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V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V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14587232-37C2-4995-B244-6A69FCF48047}"/>
              </a:ext>
            </a:extLst>
          </p:cNvPr>
          <p:cNvSpPr txBox="1"/>
          <p:nvPr/>
        </p:nvSpPr>
        <p:spPr>
          <a:xfrm>
            <a:off x="7977809" y="3008243"/>
            <a:ext cx="35780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>
                <a:solidFill>
                  <a:srgbClr val="00B050"/>
                </a:solidFill>
              </a:rPr>
              <a:t>Encendido</a:t>
            </a:r>
          </a:p>
          <a:p>
            <a:pPr algn="ctr"/>
            <a:r>
              <a:rPr lang="es-MX" sz="3200" b="1" dirty="0">
                <a:solidFill>
                  <a:srgbClr val="00B050"/>
                </a:solidFill>
              </a:rPr>
              <a:t>1</a:t>
            </a:r>
          </a:p>
          <a:p>
            <a:pPr algn="ctr"/>
            <a:r>
              <a:rPr lang="es-MX" sz="3200" b="1" dirty="0">
                <a:solidFill>
                  <a:srgbClr val="00B050"/>
                </a:solidFill>
              </a:rPr>
              <a:t>Verdadero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D8D0DE1-DFC6-4232-922F-CD1EF10A02A5}"/>
              </a:ext>
            </a:extLst>
          </p:cNvPr>
          <p:cNvSpPr txBox="1"/>
          <p:nvPr/>
        </p:nvSpPr>
        <p:spPr>
          <a:xfrm>
            <a:off x="8034215" y="4768021"/>
            <a:ext cx="35780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>
                <a:solidFill>
                  <a:srgbClr val="FF0000"/>
                </a:solidFill>
              </a:rPr>
              <a:t>Apagado</a:t>
            </a:r>
          </a:p>
          <a:p>
            <a:pPr algn="ctr"/>
            <a:r>
              <a:rPr lang="es-MX" sz="3200" b="1" dirty="0">
                <a:solidFill>
                  <a:srgbClr val="FF0000"/>
                </a:solidFill>
              </a:rPr>
              <a:t>0</a:t>
            </a:r>
          </a:p>
          <a:p>
            <a:pPr algn="ctr"/>
            <a:r>
              <a:rPr lang="es-MX" sz="3200" b="1" dirty="0">
                <a:solidFill>
                  <a:srgbClr val="FF0000"/>
                </a:solidFill>
              </a:rPr>
              <a:t>Falso</a:t>
            </a:r>
          </a:p>
        </p:txBody>
      </p:sp>
    </p:spTree>
    <p:extLst>
      <p:ext uri="{BB962C8B-B14F-4D97-AF65-F5344CB8AC3E}">
        <p14:creationId xmlns:p14="http://schemas.microsoft.com/office/powerpoint/2010/main" val="1439400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Tablas de verdad de los operadores lógicos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OPERADOR O (OR):</a:t>
            </a:r>
            <a:endParaRPr lang="es-ES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766996"/>
              </p:ext>
            </p:extLst>
          </p:nvPr>
        </p:nvGraphicFramePr>
        <p:xfrm>
          <a:off x="3838977" y="1825625"/>
          <a:ext cx="3196824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5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5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5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6883"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A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B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A||B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883"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F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F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F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883"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F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V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V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883"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V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F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V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883"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V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V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V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901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Orden de evaluación de los operadores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algn="just">
              <a:buAutoNum type="arabicPeriod"/>
            </a:pPr>
            <a:r>
              <a:rPr lang="es-MX" dirty="0"/>
              <a:t>Paréntesis (comenzando por los más internos)</a:t>
            </a:r>
          </a:p>
          <a:p>
            <a:pPr marL="514350" indent="-514350" algn="just">
              <a:buAutoNum type="arabicPeriod"/>
            </a:pPr>
            <a:r>
              <a:rPr lang="es-MX" dirty="0"/>
              <a:t>Signo (-,+)</a:t>
            </a:r>
          </a:p>
          <a:p>
            <a:pPr marL="514350" indent="-514350" algn="just">
              <a:buAutoNum type="arabicPeriod"/>
            </a:pPr>
            <a:r>
              <a:rPr lang="es-MX" dirty="0"/>
              <a:t>Potencias y raíces POW() y SQRT()</a:t>
            </a:r>
          </a:p>
          <a:p>
            <a:pPr marL="514350" indent="-514350" algn="just">
              <a:buAutoNum type="arabicPeriod"/>
            </a:pPr>
            <a:r>
              <a:rPr lang="es-MX" dirty="0"/>
              <a:t>Producto y divisiones * /</a:t>
            </a:r>
          </a:p>
          <a:p>
            <a:pPr marL="514350" indent="-514350" algn="just">
              <a:buAutoNum type="arabicPeriod"/>
            </a:pPr>
            <a:r>
              <a:rPr lang="es-MX" dirty="0"/>
              <a:t>Sumas y Restas + -</a:t>
            </a:r>
          </a:p>
          <a:p>
            <a:pPr marL="514350" indent="-514350" algn="just">
              <a:buAutoNum type="arabicPeriod"/>
            </a:pPr>
            <a:r>
              <a:rPr lang="es-MX" dirty="0"/>
              <a:t>Concatenación “”+””</a:t>
            </a:r>
          </a:p>
          <a:p>
            <a:pPr marL="514350" indent="-514350" algn="just">
              <a:buAutoNum type="arabicPeriod"/>
            </a:pPr>
            <a:r>
              <a:rPr lang="es-MX" dirty="0"/>
              <a:t>Relacionales &gt;, &lt;, &gt;=, &lt;=, &lt;&gt;, !=, =</a:t>
            </a:r>
          </a:p>
          <a:p>
            <a:pPr marL="514350" indent="-514350" algn="just">
              <a:buAutoNum type="arabicPeriod"/>
            </a:pPr>
            <a:r>
              <a:rPr lang="es-MX" dirty="0"/>
              <a:t>Negación NOT()</a:t>
            </a:r>
          </a:p>
          <a:p>
            <a:pPr marL="514350" indent="-514350" algn="just">
              <a:buAutoNum type="arabicPeriod"/>
            </a:pPr>
            <a:r>
              <a:rPr lang="es-MX" dirty="0"/>
              <a:t>Conjunción AND</a:t>
            </a:r>
          </a:p>
          <a:p>
            <a:pPr marL="514350" indent="-514350" algn="just">
              <a:buAutoNum type="arabicPeriod"/>
            </a:pPr>
            <a:r>
              <a:rPr lang="es-MX" dirty="0"/>
              <a:t>Disyunción OR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55558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Ejemplo1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s-MX" sz="4000" dirty="0"/>
              <a:t>Evaluar las siguientes expresiones:</a:t>
            </a:r>
          </a:p>
          <a:p>
            <a:pPr marL="0" indent="0" algn="r">
              <a:buNone/>
            </a:pPr>
            <a:r>
              <a:rPr lang="es-MX" sz="4000" dirty="0"/>
              <a:t>(</a:t>
            </a:r>
            <a:r>
              <a:rPr lang="es-MX" sz="4000" u="sng" dirty="0"/>
              <a:t>(3 + 2) </a:t>
            </a:r>
            <a:r>
              <a:rPr lang="es-MX" sz="4000" dirty="0"/>
              <a:t>^ 2 - 15) / 2 * 5</a:t>
            </a:r>
          </a:p>
          <a:p>
            <a:pPr marL="0" indent="0" algn="r">
              <a:buNone/>
            </a:pPr>
            <a:r>
              <a:rPr lang="es-MX" sz="4000" dirty="0"/>
              <a:t>(</a:t>
            </a:r>
            <a:r>
              <a:rPr lang="es-MX" sz="4000" u="sng" dirty="0"/>
              <a:t>5 ^ 2 </a:t>
            </a:r>
            <a:r>
              <a:rPr lang="es-MX" sz="4000" dirty="0"/>
              <a:t>- 15) / 2 * 5</a:t>
            </a:r>
          </a:p>
          <a:p>
            <a:pPr marL="0" indent="0" algn="r">
              <a:buNone/>
            </a:pPr>
            <a:r>
              <a:rPr lang="es-MX" sz="4000" u="sng" dirty="0"/>
              <a:t>(25 - 15) </a:t>
            </a:r>
            <a:r>
              <a:rPr lang="es-MX" sz="4000" dirty="0"/>
              <a:t>/ 2 * 5</a:t>
            </a:r>
          </a:p>
          <a:p>
            <a:pPr marL="0" indent="0" algn="r">
              <a:buNone/>
            </a:pPr>
            <a:r>
              <a:rPr lang="es-MX" sz="4000" u="sng" dirty="0"/>
              <a:t>10 / 2 </a:t>
            </a:r>
            <a:r>
              <a:rPr lang="es-MX" sz="4000" dirty="0"/>
              <a:t>* 5</a:t>
            </a:r>
          </a:p>
          <a:p>
            <a:pPr marL="0" indent="0" algn="r">
              <a:buNone/>
            </a:pPr>
            <a:r>
              <a:rPr lang="es-MX" sz="4000" u="sng" dirty="0"/>
              <a:t>5 * 5</a:t>
            </a:r>
          </a:p>
          <a:p>
            <a:pPr marL="0" indent="0" algn="r">
              <a:buNone/>
            </a:pPr>
            <a:r>
              <a:rPr lang="es-MX" sz="4000" dirty="0"/>
              <a:t>25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4285924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Ejemplo2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s-MX" sz="4000" dirty="0"/>
              <a:t>Evaluar las siguientes expresiones:</a:t>
            </a:r>
          </a:p>
          <a:p>
            <a:pPr marL="0" indent="0" algn="r">
              <a:buNone/>
            </a:pPr>
            <a:r>
              <a:rPr lang="es-MX" sz="4000" dirty="0"/>
              <a:t>5 – 2 &gt; 4 &amp;&amp; 0.5&lt;&gt;</a:t>
            </a:r>
            <a:r>
              <a:rPr lang="es-MX" sz="4000" u="sng" dirty="0"/>
              <a:t>1 / 2</a:t>
            </a:r>
          </a:p>
          <a:p>
            <a:pPr marL="0" indent="0" algn="r">
              <a:buNone/>
            </a:pPr>
            <a:r>
              <a:rPr lang="es-MX" sz="4000" u="sng" dirty="0"/>
              <a:t>5 – 2 </a:t>
            </a:r>
            <a:r>
              <a:rPr lang="es-MX" sz="4000" dirty="0"/>
              <a:t>&gt; 4 &amp;&amp; 0.5&lt;&gt; 0.5</a:t>
            </a:r>
          </a:p>
          <a:p>
            <a:pPr marL="0" indent="0" algn="r">
              <a:buNone/>
            </a:pPr>
            <a:r>
              <a:rPr lang="es-MX" sz="4000" u="sng" dirty="0"/>
              <a:t>3 &gt; 4 </a:t>
            </a:r>
            <a:r>
              <a:rPr lang="es-MX" sz="4000" dirty="0"/>
              <a:t>&amp;&amp; 0.5&lt;&gt; 0.5</a:t>
            </a:r>
          </a:p>
          <a:p>
            <a:pPr marL="0" indent="0" algn="r">
              <a:buNone/>
            </a:pPr>
            <a:r>
              <a:rPr lang="es-MX" sz="4000" dirty="0"/>
              <a:t>FALSO &amp;&amp; </a:t>
            </a:r>
            <a:r>
              <a:rPr lang="es-MX" sz="4000" u="sng" dirty="0"/>
              <a:t>0.5&lt;&gt; 0.5</a:t>
            </a:r>
          </a:p>
          <a:p>
            <a:pPr marL="0" indent="0" algn="r">
              <a:buNone/>
            </a:pPr>
            <a:r>
              <a:rPr lang="es-MX" sz="4000" u="sng" dirty="0"/>
              <a:t>FALSO &amp;&amp; FALSO</a:t>
            </a:r>
          </a:p>
          <a:p>
            <a:pPr marL="0" indent="0" algn="r">
              <a:buNone/>
            </a:pPr>
            <a:r>
              <a:rPr lang="es-MX" sz="4000" dirty="0"/>
              <a:t>FALSO</a:t>
            </a:r>
          </a:p>
        </p:txBody>
      </p:sp>
    </p:spTree>
    <p:extLst>
      <p:ext uri="{BB962C8B-B14F-4D97-AF65-F5344CB8AC3E}">
        <p14:creationId xmlns:p14="http://schemas.microsoft.com/office/powerpoint/2010/main" val="4260572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TAREA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44700"/>
            <a:ext cx="10515600" cy="6613300"/>
          </a:xfrm>
        </p:spPr>
        <p:txBody>
          <a:bodyPr>
            <a:normAutofit/>
          </a:bodyPr>
          <a:lstStyle/>
          <a:p>
            <a:r>
              <a:rPr lang="es-MX" dirty="0"/>
              <a:t>Resolver: dadas las siguientes variables y constantes:</a:t>
            </a:r>
          </a:p>
          <a:p>
            <a:pPr marL="0" indent="0">
              <a:buNone/>
            </a:pPr>
            <a:endParaRPr lang="es-MX" dirty="0"/>
          </a:p>
          <a:p>
            <a:pPr marL="0" indent="0" algn="r">
              <a:buNone/>
            </a:pPr>
            <a:r>
              <a:rPr lang="es-MX" dirty="0"/>
              <a:t>2 * x + 0.5 * y – 1 / 5 * z</a:t>
            </a:r>
          </a:p>
          <a:p>
            <a:pPr marL="0" indent="0" algn="r">
              <a:buNone/>
            </a:pPr>
            <a:endParaRPr lang="es-MX" dirty="0"/>
          </a:p>
          <a:p>
            <a:pPr marL="0" indent="0" algn="r">
              <a:buNone/>
            </a:pPr>
            <a:r>
              <a:rPr lang="es-MX" dirty="0"/>
              <a:t>pi * x ^ 2 &gt; y || 2 * pi * x &lt;= z</a:t>
            </a:r>
          </a:p>
          <a:p>
            <a:pPr marL="0" indent="0" algn="r">
              <a:buNone/>
            </a:pPr>
            <a:endParaRPr lang="es-MX" dirty="0"/>
          </a:p>
          <a:p>
            <a:pPr marL="0" indent="0" algn="r">
              <a:buNone/>
            </a:pPr>
            <a:r>
              <a:rPr lang="es-MX" dirty="0"/>
              <a:t>“DON” + ”MEMO” = “DON MEMO” || ”A” = “a”</a:t>
            </a:r>
          </a:p>
          <a:p>
            <a:pPr marL="0" indent="0" algn="r">
              <a:buNone/>
            </a:pPr>
            <a:endParaRPr lang="es-MX" dirty="0"/>
          </a:p>
          <a:p>
            <a:pPr marL="0" indent="0" algn="r">
              <a:buNone/>
            </a:pPr>
            <a:r>
              <a:rPr lang="es-MX" dirty="0"/>
              <a:t>2*10/5*4=(e)&amp;&amp;(pi)!</a:t>
            </a:r>
          </a:p>
          <a:p>
            <a:pPr marL="0" indent="0" algn="r">
              <a:buNone/>
            </a:pPr>
            <a:endParaRPr lang="es-MX" dirty="0"/>
          </a:p>
          <a:p>
            <a:pPr marL="0" indent="0" algn="r">
              <a:buNone/>
            </a:pPr>
            <a:r>
              <a:rPr lang="es-MX" dirty="0"/>
              <a:t>“LUIS”+”2”=“QUIERE”+”OTRO”+”EJERCICIO”</a:t>
            </a:r>
          </a:p>
          <a:p>
            <a:pPr marL="0" indent="0" algn="r">
              <a:buNone/>
            </a:pPr>
            <a:endParaRPr lang="es-MX" dirty="0"/>
          </a:p>
          <a:p>
            <a:pPr marL="0" indent="0" algn="r">
              <a:buNone/>
            </a:pPr>
            <a:r>
              <a:rPr lang="es-MX" dirty="0"/>
              <a:t>2+3=(5)!</a:t>
            </a:r>
          </a:p>
          <a:p>
            <a:pPr marL="0" indent="0" algn="r">
              <a:buNone/>
            </a:pPr>
            <a:endParaRPr lang="es-ES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179093"/>
              </p:ext>
            </p:extLst>
          </p:nvPr>
        </p:nvGraphicFramePr>
        <p:xfrm>
          <a:off x="1104719" y="2368162"/>
          <a:ext cx="2965004" cy="722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25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5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2768">
                <a:tc>
                  <a:txBody>
                    <a:bodyPr/>
                    <a:lstStyle/>
                    <a:p>
                      <a:pPr algn="ctr"/>
                      <a:r>
                        <a:rPr lang="es-MX" sz="2800" dirty="0">
                          <a:solidFill>
                            <a:sysClr val="windowText" lastClr="000000"/>
                          </a:solidFill>
                        </a:rPr>
                        <a:t>x</a:t>
                      </a:r>
                      <a:endParaRPr lang="es-E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8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endParaRPr lang="es-E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858949"/>
              </p:ext>
            </p:extLst>
          </p:nvPr>
        </p:nvGraphicFramePr>
        <p:xfrm>
          <a:off x="1104719" y="3225867"/>
          <a:ext cx="2965004" cy="722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25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5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2768">
                <a:tc>
                  <a:txBody>
                    <a:bodyPr/>
                    <a:lstStyle/>
                    <a:p>
                      <a:pPr algn="ctr"/>
                      <a:r>
                        <a:rPr lang="es-MX" sz="2800" dirty="0">
                          <a:solidFill>
                            <a:sysClr val="windowText" lastClr="000000"/>
                          </a:solidFill>
                        </a:rPr>
                        <a:t>y</a:t>
                      </a:r>
                      <a:endParaRPr lang="es-E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8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  <a:endParaRPr lang="es-E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454292"/>
              </p:ext>
            </p:extLst>
          </p:nvPr>
        </p:nvGraphicFramePr>
        <p:xfrm>
          <a:off x="1104719" y="4083572"/>
          <a:ext cx="2965004" cy="722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25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5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2768">
                <a:tc>
                  <a:txBody>
                    <a:bodyPr/>
                    <a:lstStyle/>
                    <a:p>
                      <a:pPr algn="ctr"/>
                      <a:r>
                        <a:rPr lang="es-MX" sz="2800" dirty="0">
                          <a:solidFill>
                            <a:sysClr val="windowText" lastClr="000000"/>
                          </a:solidFill>
                        </a:rPr>
                        <a:t>z</a:t>
                      </a:r>
                      <a:endParaRPr lang="es-E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8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  <a:endParaRPr lang="es-E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310265"/>
              </p:ext>
            </p:extLst>
          </p:nvPr>
        </p:nvGraphicFramePr>
        <p:xfrm>
          <a:off x="100165" y="4941277"/>
          <a:ext cx="3493040" cy="722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6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6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2768">
                <a:tc>
                  <a:txBody>
                    <a:bodyPr/>
                    <a:lstStyle/>
                    <a:p>
                      <a:pPr algn="ctr"/>
                      <a:r>
                        <a:rPr lang="es-MX" sz="2800" dirty="0">
                          <a:solidFill>
                            <a:sysClr val="windowText" lastClr="000000"/>
                          </a:solidFill>
                        </a:rPr>
                        <a:t>pi</a:t>
                      </a:r>
                      <a:endParaRPr lang="es-E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800" dirty="0">
                          <a:solidFill>
                            <a:sysClr val="windowText" lastClr="000000"/>
                          </a:solidFill>
                        </a:rPr>
                        <a:t>3.141592</a:t>
                      </a:r>
                      <a:endParaRPr lang="es-E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717413"/>
              </p:ext>
            </p:extLst>
          </p:nvPr>
        </p:nvGraphicFramePr>
        <p:xfrm>
          <a:off x="254714" y="5950516"/>
          <a:ext cx="3493038" cy="722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6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6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2768">
                <a:tc>
                  <a:txBody>
                    <a:bodyPr/>
                    <a:lstStyle/>
                    <a:p>
                      <a:pPr algn="ctr"/>
                      <a:r>
                        <a:rPr lang="es-MX" sz="2800" dirty="0">
                          <a:solidFill>
                            <a:sysClr val="windowText" lastClr="000000"/>
                          </a:solidFill>
                        </a:rPr>
                        <a:t>e</a:t>
                      </a:r>
                      <a:endParaRPr lang="es-E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2800" dirty="0">
                          <a:solidFill>
                            <a:sysClr val="windowText" lastClr="000000"/>
                          </a:solidFill>
                        </a:rPr>
                        <a:t>2.718281</a:t>
                      </a:r>
                      <a:endParaRPr lang="es-ES" sz="2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Rectángulo 8">
            <a:extLst>
              <a:ext uri="{FF2B5EF4-FFF2-40B4-BE49-F238E27FC236}">
                <a16:creationId xmlns:a16="http://schemas.microsoft.com/office/drawing/2014/main" id="{B67EF649-49D1-45DD-A6CC-99BA6D3F964C}"/>
              </a:ext>
            </a:extLst>
          </p:cNvPr>
          <p:cNvSpPr/>
          <p:nvPr/>
        </p:nvSpPr>
        <p:spPr>
          <a:xfrm>
            <a:off x="742122" y="702365"/>
            <a:ext cx="1908313" cy="7227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2827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2*10/5*4=(e)&amp;&amp;(pi)!</a:t>
            </a:r>
          </a:p>
          <a:p>
            <a:r>
              <a:rPr lang="es-MX" dirty="0"/>
              <a:t>2*10/5*4=(2.718281)&amp;&amp;(3.141592)!</a:t>
            </a:r>
          </a:p>
          <a:p>
            <a:r>
              <a:rPr lang="es-MX" dirty="0"/>
              <a:t>16=(2.718281)&amp;&amp;(3.141592)!</a:t>
            </a:r>
          </a:p>
          <a:p>
            <a:r>
              <a:rPr lang="es-MX" dirty="0"/>
              <a:t>F&amp;&amp;(3.141592)!</a:t>
            </a:r>
          </a:p>
          <a:p>
            <a:r>
              <a:rPr lang="es-MX" dirty="0"/>
              <a:t>ERROR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7524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pi * x ^ 2 &gt; y || 2 * pi * x &lt;= z</a:t>
            </a:r>
          </a:p>
          <a:p>
            <a:r>
              <a:rPr lang="es-MX" dirty="0"/>
              <a:t>3.141592*</a:t>
            </a:r>
            <a:r>
              <a:rPr lang="es-MX" dirty="0">
                <a:solidFill>
                  <a:srgbClr val="FF0000"/>
                </a:solidFill>
              </a:rPr>
              <a:t>1^2</a:t>
            </a:r>
            <a:r>
              <a:rPr lang="es-MX" dirty="0"/>
              <a:t>&gt;4||2*3.141592*1&lt;=10</a:t>
            </a:r>
          </a:p>
          <a:p>
            <a:r>
              <a:rPr lang="es-MX" dirty="0">
                <a:solidFill>
                  <a:srgbClr val="FF0000"/>
                </a:solidFill>
              </a:rPr>
              <a:t>3.141592*1</a:t>
            </a:r>
            <a:r>
              <a:rPr lang="es-MX" dirty="0"/>
              <a:t>&gt;4||</a:t>
            </a:r>
            <a:r>
              <a:rPr lang="es-MX" dirty="0">
                <a:solidFill>
                  <a:srgbClr val="FF0000"/>
                </a:solidFill>
              </a:rPr>
              <a:t>2*3.141592*1</a:t>
            </a:r>
            <a:r>
              <a:rPr lang="es-MX" dirty="0"/>
              <a:t>&lt;=10</a:t>
            </a:r>
          </a:p>
          <a:p>
            <a:r>
              <a:rPr lang="es-MX" dirty="0">
                <a:solidFill>
                  <a:srgbClr val="FF0000"/>
                </a:solidFill>
              </a:rPr>
              <a:t>3.141592</a:t>
            </a:r>
            <a:r>
              <a:rPr lang="es-MX" dirty="0"/>
              <a:t>&gt;4||</a:t>
            </a:r>
            <a:r>
              <a:rPr lang="es-MX" dirty="0">
                <a:solidFill>
                  <a:srgbClr val="FF0000"/>
                </a:solidFill>
              </a:rPr>
              <a:t>6.2832</a:t>
            </a:r>
            <a:r>
              <a:rPr lang="es-MX" dirty="0"/>
              <a:t>&lt;=10</a:t>
            </a:r>
          </a:p>
          <a:p>
            <a:r>
              <a:rPr lang="es-MX" dirty="0"/>
              <a:t>F||T</a:t>
            </a:r>
          </a:p>
          <a:p>
            <a:r>
              <a:rPr lang="es-MX" dirty="0"/>
              <a:t>T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908829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464</Words>
  <Application>Microsoft Office PowerPoint</Application>
  <PresentationFormat>Panorámica</PresentationFormat>
  <Paragraphs>126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METODOLOGÍA DE LA PROGRAMACIÓN</vt:lpstr>
      <vt:lpstr>Tablas de verdad de los operadores lógicos</vt:lpstr>
      <vt:lpstr>Tablas de verdad de los operadores lógicos</vt:lpstr>
      <vt:lpstr>Orden de evaluación de los operadores</vt:lpstr>
      <vt:lpstr>Ejemplo1</vt:lpstr>
      <vt:lpstr>Ejemplo2</vt:lpstr>
      <vt:lpstr>TAREA</vt:lpstr>
      <vt:lpstr>Presentación de PowerPoint</vt:lpstr>
      <vt:lpstr>Presentación de PowerPoint</vt:lpstr>
      <vt:lpstr>Presentación de PowerPoint</vt:lpstr>
      <vt:lpstr>Presentación de PowerPoint</vt:lpstr>
      <vt:lpstr>(F)!=T (T)!=F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METODOLOGÍA DE LA PROGRAMACIÓN</dc:title>
  <dc:creator>delltolin</dc:creator>
  <cp:lastModifiedBy>AARON IVAN  SALAZAR  MACIAS</cp:lastModifiedBy>
  <cp:revision>28</cp:revision>
  <dcterms:created xsi:type="dcterms:W3CDTF">2016-10-15T00:15:03Z</dcterms:created>
  <dcterms:modified xsi:type="dcterms:W3CDTF">2020-09-12T02:28:27Z</dcterms:modified>
</cp:coreProperties>
</file>